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72" r:id="rId9"/>
    <p:sldId id="271" r:id="rId10"/>
    <p:sldId id="273" r:id="rId11"/>
    <p:sldId id="262" r:id="rId12"/>
    <p:sldId id="269" r:id="rId13"/>
    <p:sldId id="270" r:id="rId14"/>
    <p:sldId id="280" r:id="rId15"/>
    <p:sldId id="281" r:id="rId16"/>
    <p:sldId id="263" r:id="rId17"/>
    <p:sldId id="274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9" autoAdjust="0"/>
  </p:normalViewPr>
  <p:slideViewPr>
    <p:cSldViewPr snapToGrid="0">
      <p:cViewPr>
        <p:scale>
          <a:sx n="100" d="100"/>
          <a:sy n="100" d="100"/>
        </p:scale>
        <p:origin x="9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6C7B6-E969-4912-BF39-F2D27E636F77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2A5E-9F18-46AD-A269-31A2180703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556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359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bejelentkezési és regisztrációs funkciók helyes működésének ellenőrzése.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861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u-HU" b="0" i="0" dirty="0">
                <a:solidFill>
                  <a:srgbClr val="ECECEC"/>
                </a:solidFill>
                <a:effectLst/>
                <a:latin typeface="Google Sans"/>
              </a:rPr>
              <a:t>UI: felhasználó felület kialakítását (</a:t>
            </a:r>
            <a:r>
              <a:rPr lang="hu-HU" b="0" i="0" dirty="0">
                <a:solidFill>
                  <a:srgbClr val="333333"/>
                </a:solidFill>
                <a:effectLst/>
                <a:latin typeface="ralewayregular"/>
              </a:rPr>
              <a:t> Reszponzív webdesign elkészítése, Animációk kitalálása</a:t>
            </a:r>
            <a:r>
              <a:rPr lang="hu-HU" b="0" i="0" dirty="0">
                <a:solidFill>
                  <a:srgbClr val="ECECEC"/>
                </a:solidFill>
                <a:effectLst/>
                <a:latin typeface="Google Sans"/>
              </a:rPr>
              <a:t>)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91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ötletet és inspirációt egy ismerősünk ruhaboltja adta, aki saját üzlete számára keresett modern, felhasználóbarát megoldást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11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egyik fő előnye, hogy a vásárlóknak nem kell fizikailag felkeresniük az üzletet, hiszen az online felület lehetőséget biztosít a termékek kényelmes böngészésére és megrendelésére akár otthonról is. Ezzel időt és energiát takarítanak meg, miközben az eladó számára is egyszerűbbé válik az adminisztráció és az ügyfélkapcsolatok kezelése.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38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Bejelentkezés nélkül csak a termékeket tudjuk megnézni, de vásárolni csak bejelentkezés után tudunk. Bejelentkezni két féleképpen lehet: felhasználói fiók, </a:t>
            </a:r>
            <a:r>
              <a:rPr lang="hu-HU" dirty="0" err="1"/>
              <a:t>admin</a:t>
            </a:r>
            <a:r>
              <a:rPr lang="hu-HU" dirty="0"/>
              <a:t> fiók.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29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err="1"/>
              <a:t>MySQL</a:t>
            </a:r>
            <a:r>
              <a:rPr lang="hu-HU" b="1" dirty="0"/>
              <a:t> adatbáziskapcsolatot</a:t>
            </a:r>
            <a:r>
              <a:rPr lang="hu-HU" dirty="0"/>
              <a:t> hoz létre a </a:t>
            </a:r>
            <a:r>
              <a:rPr lang="hu-HU" b="1" dirty="0" err="1"/>
              <a:t>MySQLi</a:t>
            </a:r>
            <a:r>
              <a:rPr lang="hu-HU" dirty="0"/>
              <a:t> osztály segítségével. </a:t>
            </a:r>
            <a:r>
              <a:rPr lang="hu-HU" b="1" dirty="0"/>
              <a:t>"</a:t>
            </a:r>
            <a:r>
              <a:rPr lang="hu-HU" b="1" dirty="0" err="1"/>
              <a:t>localhost</a:t>
            </a:r>
            <a:r>
              <a:rPr lang="hu-HU" b="1" dirty="0"/>
              <a:t>"</a:t>
            </a:r>
            <a:r>
              <a:rPr lang="hu-HU" dirty="0"/>
              <a:t> – A szerver címe, ahol az adatbázis fut.</a:t>
            </a:r>
          </a:p>
          <a:p>
            <a:r>
              <a:rPr lang="hu-HU" b="1" dirty="0"/>
              <a:t>"</a:t>
            </a:r>
            <a:r>
              <a:rPr lang="hu-HU" b="1" dirty="0" err="1"/>
              <a:t>root</a:t>
            </a:r>
            <a:r>
              <a:rPr lang="hu-HU" b="1" dirty="0"/>
              <a:t>"</a:t>
            </a:r>
            <a:r>
              <a:rPr lang="hu-HU" dirty="0"/>
              <a:t> – A </a:t>
            </a:r>
            <a:r>
              <a:rPr lang="hu-HU" dirty="0" err="1"/>
              <a:t>MySQL</a:t>
            </a:r>
            <a:r>
              <a:rPr lang="hu-HU" dirty="0"/>
              <a:t> adatbázis felhasználóneve. A </a:t>
            </a:r>
            <a:r>
              <a:rPr lang="hu-HU" dirty="0" err="1"/>
              <a:t>MySQL</a:t>
            </a:r>
            <a:r>
              <a:rPr lang="hu-HU" dirty="0"/>
              <a:t> jelszó üres. </a:t>
            </a:r>
            <a:r>
              <a:rPr lang="hu-HU" b="1" dirty="0"/>
              <a:t>"shop"</a:t>
            </a:r>
            <a:r>
              <a:rPr lang="hu-HU" dirty="0"/>
              <a:t> – Az adatbázis neve, amelyhez csatlakozni akarunk.</a:t>
            </a:r>
          </a:p>
          <a:p>
            <a:r>
              <a:rPr lang="hu-HU" dirty="0"/>
              <a:t>Az XAMPP egy fejlesztői környezet, amely tartalmazza az </a:t>
            </a:r>
            <a:r>
              <a:rPr lang="hu-HU" dirty="0" err="1"/>
              <a:t>Apache</a:t>
            </a:r>
            <a:r>
              <a:rPr lang="hu-HU" dirty="0"/>
              <a:t> webszervert, a </a:t>
            </a:r>
            <a:r>
              <a:rPr lang="hu-HU" dirty="0" err="1"/>
              <a:t>MySQL</a:t>
            </a:r>
            <a:r>
              <a:rPr lang="hu-HU" dirty="0"/>
              <a:t>/</a:t>
            </a:r>
            <a:r>
              <a:rPr lang="hu-HU" dirty="0" err="1"/>
              <a:t>MariaDB</a:t>
            </a:r>
            <a:r>
              <a:rPr lang="hu-HU" dirty="0"/>
              <a:t> adatbázist, valamint a PHP támogatást. Segítségével könnyedén létrehozhatunk és futtathatunk webalkalmazásokat lokálisan.</a:t>
            </a:r>
          </a:p>
          <a:p>
            <a:r>
              <a:rPr lang="hu-HU" dirty="0"/>
              <a:t>A </a:t>
            </a:r>
            <a:r>
              <a:rPr lang="hu-HU" b="1" dirty="0"/>
              <a:t>session</a:t>
            </a:r>
            <a:r>
              <a:rPr lang="hu-HU" dirty="0"/>
              <a:t> (munkamenet) PHP-ban egy szerveroldali funkció, amely lehetővé teszi adatok tárolását és megőrzését a felhasználók böngészési munkamenete során.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54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Tiszta kódnak való megfelelés: projekt kódját kisebb, elkülönített modulokra bontottuk.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904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7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reszponzivitását</a:t>
            </a:r>
            <a:r>
              <a:rPr lang="hu-HU" dirty="0"/>
              <a:t> a </a:t>
            </a:r>
            <a:r>
              <a:rPr lang="hu-HU" b="1" dirty="0"/>
              <a:t>rácsrendszer (</a:t>
            </a:r>
            <a:r>
              <a:rPr lang="hu-HU" b="1" dirty="0" err="1"/>
              <a:t>grid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)</a:t>
            </a:r>
            <a:r>
              <a:rPr lang="hu-HU" dirty="0"/>
              <a:t> biztosítja, amely egy </a:t>
            </a:r>
            <a:r>
              <a:rPr lang="hu-HU" b="1" dirty="0"/>
              <a:t>12 oszlopos elrendezés </a:t>
            </a:r>
            <a:r>
              <a:rPr lang="hu-HU" b="1" dirty="0" err="1"/>
              <a:t>en</a:t>
            </a:r>
            <a:r>
              <a:rPr lang="hu-HU" dirty="0"/>
              <a:t> alapul. Az elemek szélességét és elhelyezkedését az </a:t>
            </a:r>
            <a:r>
              <a:rPr lang="hu-HU" b="1" dirty="0"/>
              <a:t>.col-* osztályokkal</a:t>
            </a:r>
            <a:r>
              <a:rPr lang="hu-HU" dirty="0"/>
              <a:t> tudjuk szabályozni, így könnyen létrehozhatunk mobilbarát, rugalmas felületeket.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45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webshopunk nagyok sok helyen </a:t>
            </a:r>
            <a:r>
              <a:rPr lang="hu-HU" dirty="0" err="1"/>
              <a:t>if-else</a:t>
            </a:r>
            <a:r>
              <a:rPr lang="hu-HU" dirty="0"/>
              <a:t> elágazásokat használ. Az itteni példában látható, hogy - </a:t>
            </a:r>
            <a:r>
              <a:rPr lang="hu-HU" dirty="0" err="1"/>
              <a:t>cart_items</a:t>
            </a:r>
            <a:r>
              <a:rPr lang="hu-HU" dirty="0"/>
              <a:t> egy tömb. </a:t>
            </a:r>
            <a:r>
              <a:rPr lang="hu-HU" b="1" dirty="0" err="1"/>
              <a:t>foreach</a:t>
            </a:r>
            <a:r>
              <a:rPr lang="hu-HU" b="1" dirty="0"/>
              <a:t> ciklus</a:t>
            </a:r>
            <a:r>
              <a:rPr lang="hu-HU" dirty="0"/>
              <a:t>, amely egy </a:t>
            </a:r>
            <a:r>
              <a:rPr lang="hu-HU" b="1" dirty="0" err="1"/>
              <a:t>else</a:t>
            </a:r>
            <a:r>
              <a:rPr lang="hu-HU" b="1" dirty="0"/>
              <a:t> ágon belül</a:t>
            </a:r>
            <a:r>
              <a:rPr lang="hu-HU" dirty="0"/>
              <a:t> fut le. Ez egy </a:t>
            </a:r>
            <a:r>
              <a:rPr lang="hu-HU" dirty="0" err="1"/>
              <a:t>if-else</a:t>
            </a:r>
            <a:r>
              <a:rPr lang="hu-HU" dirty="0"/>
              <a:t> szerkezet része, tehát csak akkor </a:t>
            </a:r>
            <a:r>
              <a:rPr lang="hu-HU" dirty="0" err="1"/>
              <a:t>hajtódik</a:t>
            </a:r>
            <a:r>
              <a:rPr lang="hu-HU" dirty="0"/>
              <a:t> végre, ha az </a:t>
            </a:r>
            <a:r>
              <a:rPr lang="hu-HU" dirty="0" err="1"/>
              <a:t>if</a:t>
            </a:r>
            <a:r>
              <a:rPr lang="hu-HU" dirty="0"/>
              <a:t> feltétele hamis. </a:t>
            </a:r>
            <a:r>
              <a:rPr lang="hu-HU" b="1" dirty="0"/>
              <a:t>$</a:t>
            </a:r>
            <a:r>
              <a:rPr lang="hu-HU" b="1" dirty="0" err="1"/>
              <a:t>key</a:t>
            </a:r>
            <a:r>
              <a:rPr lang="hu-HU" dirty="0"/>
              <a:t> → Az aktuális elem kulcsa (indexe).</a:t>
            </a:r>
            <a:r>
              <a:rPr lang="hu-HU" b="1" dirty="0"/>
              <a:t>$</a:t>
            </a:r>
            <a:r>
              <a:rPr lang="hu-HU" b="1" dirty="0" err="1"/>
              <a:t>item</a:t>
            </a:r>
            <a:r>
              <a:rPr lang="hu-HU" dirty="0"/>
              <a:t> → Az aktuális elem értéke.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056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0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0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94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88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621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3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29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851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3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3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2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41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89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41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100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07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1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227941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F64E1F-AD10-4529-8905-5FF30975D4D5}" type="datetimeFigureOut">
              <a:rPr lang="hu-HU" smtClean="0"/>
              <a:t>2025. 02. 28.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9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 err="1">
                <a:effectLst/>
              </a:rPr>
              <a:t>PureLine</a:t>
            </a:r>
            <a:r>
              <a:rPr lang="hu-HU" sz="4400" b="1" dirty="0">
                <a:effectLst/>
              </a:rPr>
              <a:t> Webshop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E13A3-6AE8-4D03-BC5A-755A57DF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6089"/>
            <a:ext cx="10353762" cy="970450"/>
          </a:xfrm>
        </p:spPr>
        <p:txBody>
          <a:bodyPr/>
          <a:lstStyle/>
          <a:p>
            <a:r>
              <a:rPr lang="hu-HU" dirty="0"/>
              <a:t>Nem elérhető részek kezelése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29C9DC0-2AD9-40BB-A163-3516BE0E7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26" y="1963358"/>
            <a:ext cx="4876344" cy="544884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hu-HU" dirty="0">
              <a:effectLst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87EA0CDE-98D3-44AD-B6CF-4FE7E6055C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3936" y="2824927"/>
            <a:ext cx="5795404" cy="3490278"/>
          </a:xfrm>
          <a:prstGeom prst="rect">
            <a:avLst/>
          </a:prstGeom>
        </p:spPr>
      </p:pic>
      <p:sp>
        <p:nvSpPr>
          <p:cNvPr id="7" name="Szöveg helye 6">
            <a:extLst>
              <a:ext uri="{FF2B5EF4-FFF2-40B4-BE49-F238E27FC236}">
                <a16:creationId xmlns:a16="http://schemas.microsoft.com/office/drawing/2014/main" id="{5D78653A-C113-49FC-94B4-A61B285BA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786" y="1963358"/>
            <a:ext cx="4895330" cy="833559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hu-HU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A09DFED-8674-4E54-85B0-B928AD45A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2176" r="324"/>
          <a:stretch/>
        </p:blipFill>
        <p:spPr>
          <a:xfrm>
            <a:off x="6153978" y="2824926"/>
            <a:ext cx="5845215" cy="34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D1EEE-C832-4E54-866F-5698FF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27188B4A-2B40-444A-A5D6-6189C4FB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Funkcionális tesztelés</a:t>
            </a:r>
            <a:r>
              <a:rPr lang="hu-HU" dirty="0">
                <a:effectLst/>
              </a:rPr>
              <a:t>: rendszer funkcióit az elvárt viselkedés alapján teszteltük.</a:t>
            </a:r>
          </a:p>
          <a:p>
            <a:r>
              <a:rPr lang="hu-HU" b="1" dirty="0">
                <a:effectLst/>
              </a:rPr>
              <a:t>Pozitív tesztelés</a:t>
            </a:r>
            <a:r>
              <a:rPr lang="hu-HU" dirty="0">
                <a:effectLst/>
              </a:rPr>
              <a:t>: A rendszer helyes működését teszteltük érvényes adatok bevitele esetén (pl. helyes email és jelszó).</a:t>
            </a:r>
          </a:p>
          <a:p>
            <a:r>
              <a:rPr lang="hu-HU" dirty="0">
                <a:effectLst/>
              </a:rPr>
              <a:t> </a:t>
            </a:r>
            <a:r>
              <a:rPr lang="hu-HU" b="1" dirty="0">
                <a:effectLst/>
              </a:rPr>
              <a:t>Negatív tesztelés</a:t>
            </a:r>
            <a:r>
              <a:rPr lang="hu-HU" dirty="0">
                <a:effectLst/>
              </a:rPr>
              <a:t>: A rendszer reagálását teszteltük hibás vagy érvénytelen adatok esetén (pl. helytelen email vagy jelszó, hiányzó mezők).</a:t>
            </a:r>
          </a:p>
          <a:p>
            <a:pPr marL="36900" indent="0">
              <a:buNone/>
            </a:pPr>
            <a:r>
              <a:rPr lang="hu-HU" dirty="0">
                <a:effectLst/>
              </a:rPr>
              <a:t>Tesztelési forgatókönyvek: </a:t>
            </a:r>
            <a:r>
              <a:rPr lang="hu-HU" b="1" dirty="0">
                <a:effectLst/>
              </a:rPr>
              <a:t>:</a:t>
            </a:r>
          </a:p>
          <a:p>
            <a:r>
              <a:rPr lang="hu-HU" dirty="0">
                <a:effectLst/>
              </a:rPr>
              <a:t>TC1.1: Helytelen email-cím és jelszó.</a:t>
            </a:r>
          </a:p>
          <a:p>
            <a:r>
              <a:rPr lang="hu-HU" dirty="0">
                <a:effectLst/>
              </a:rPr>
              <a:t>TC1.4: Sikeres bejelentkezés helyes email-cím és jelszó esetén. 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Elvárt eredmény</a:t>
            </a:r>
            <a:r>
              <a:rPr lang="hu-HU" dirty="0">
                <a:effectLst/>
              </a:rPr>
              <a:t>: A rendszer hibát jelez hibás adatok esetén, és nem lép tovább a főoldalra. Sikeres bejelentkezés esetén a felhasználót átirányítja a felhasználói fiók oldalára.</a:t>
            </a:r>
          </a:p>
        </p:txBody>
      </p:sp>
    </p:spTree>
    <p:extLst>
      <p:ext uri="{BB962C8B-B14F-4D97-AF65-F5344CB8AC3E}">
        <p14:creationId xmlns:p14="http://schemas.microsoft.com/office/powerpoint/2010/main" val="10882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B5F96-42E1-426E-AFE7-7E58D362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052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CA03F-5CD9-4E49-8FE0-A421FCB5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5" y="1732449"/>
            <a:ext cx="4965895" cy="4835499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Teszt 1 - Bejelentkezés helytelen email-cím és jelszóval</a:t>
            </a:r>
          </a:p>
          <a:p>
            <a:r>
              <a:rPr lang="hu-HU" dirty="0"/>
              <a:t>Teszt azonosító: TC1.1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admi@gmail.com</a:t>
            </a:r>
          </a:p>
          <a:p>
            <a:r>
              <a:rPr lang="hu-HU" dirty="0"/>
              <a:t>Jelszó: 123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/>
              <a:t>Eredmény:</a:t>
            </a:r>
          </a:p>
          <a:p>
            <a:r>
              <a:rPr lang="hu-HU" dirty="0"/>
              <a:t>Hibaüzenet jelenik meg: „Hibás email cím vagy jelszó.”</a:t>
            </a:r>
          </a:p>
          <a:p>
            <a:r>
              <a:rPr lang="hu-HU" dirty="0"/>
              <a:t>A felhasználó nem tud bejelentkezni.</a:t>
            </a:r>
          </a:p>
          <a:p>
            <a:r>
              <a:rPr lang="hu-HU" dirty="0"/>
              <a:t>Státusz: Sikeres (a rendszer helyesen reagál a hibás adatokra).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F38BA4-2AC8-4708-A3CB-B2693C29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/>
          <a:stretch/>
        </p:blipFill>
        <p:spPr>
          <a:xfrm>
            <a:off x="5779299" y="1956619"/>
            <a:ext cx="6128172" cy="4382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269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C09D97-6CC6-4EFF-8F26-2987BF39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3290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DBB101-D199-4123-9364-AE52469F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31" y="1732447"/>
            <a:ext cx="4240492" cy="473226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/>
              <a:t>Teszt 4 - Bejelentkezés érvényes email-címmel és jelszóval</a:t>
            </a:r>
          </a:p>
          <a:p>
            <a:r>
              <a:rPr lang="hu-HU" dirty="0"/>
              <a:t>Teszt azonosító: TC1.4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admin@gmail.com</a:t>
            </a:r>
          </a:p>
          <a:p>
            <a:r>
              <a:rPr lang="hu-HU" dirty="0"/>
              <a:t>Jelszó: 1234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Eredmény</a:t>
            </a:r>
            <a:r>
              <a:rPr lang="hu-HU" dirty="0"/>
              <a:t>:</a:t>
            </a:r>
          </a:p>
          <a:p>
            <a:r>
              <a:rPr lang="hu-HU" dirty="0"/>
              <a:t>A rendszer sikeresen bejelentkezik, és a felhasználó átirányításra kerül a Rendeléseim oldalra.</a:t>
            </a:r>
          </a:p>
          <a:p>
            <a:r>
              <a:rPr lang="hu-HU" dirty="0"/>
              <a:t>Státusz: Sikeres (a bejelentkezés a várt módon történt)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F663E9-03C2-44C8-8F3B-C78B9871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4645"/>
          <a:stretch/>
        </p:blipFill>
        <p:spPr>
          <a:xfrm>
            <a:off x="4984608" y="1952992"/>
            <a:ext cx="6880013" cy="429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758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C64F0A-FB43-94AF-0829-8FC88C91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>
                <a:effectLst/>
              </a:rPr>
              <a:t>Az oldalon bejelentkezés nélkül használható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CDF7ED-5B2E-287C-F77B-B5B78A1A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261446" cy="4892286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Termékek böngészése:</a:t>
            </a:r>
          </a:p>
          <a:p>
            <a:pPr lvl="1"/>
            <a:r>
              <a:rPr lang="hu-HU" dirty="0">
                <a:effectLst/>
              </a:rPr>
              <a:t>A látogatók szabadon böngészhetik az elérhető termékeket, szűrők és rendezés alapján.</a:t>
            </a:r>
          </a:p>
          <a:p>
            <a:pPr lvl="1"/>
            <a:r>
              <a:rPr lang="hu-HU" dirty="0">
                <a:effectLst/>
              </a:rPr>
              <a:t>A termékoldalakon elérhetők a részletes információk, például a leírás, ár és képek.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2. Kereső funkció:</a:t>
            </a:r>
          </a:p>
          <a:p>
            <a:pPr lvl="1"/>
            <a:r>
              <a:rPr lang="hu-HU" dirty="0">
                <a:effectLst/>
              </a:rPr>
              <a:t>A keresősáv segítségével könnyedén találhatók meg a konkrét termékek.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3. Kosár használata:</a:t>
            </a:r>
          </a:p>
          <a:p>
            <a:pPr lvl="1"/>
            <a:r>
              <a:rPr lang="hu-HU" dirty="0">
                <a:effectLst/>
              </a:rPr>
              <a:t>Bejelentkezés nélkül is hozzáadhatók/törölhetőek termékek a kosárhoz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4. Kapcsolatfelvétel:</a:t>
            </a:r>
          </a:p>
          <a:p>
            <a:pPr lvl="1"/>
            <a:r>
              <a:rPr lang="hu-HU" dirty="0">
                <a:effectLst/>
              </a:rPr>
              <a:t>A látogatók elérhetik az ügyfélszolgálatot az élő chat funkcióval.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5. Kívánságlista:</a:t>
            </a:r>
          </a:p>
          <a:p>
            <a:pPr lvl="1"/>
            <a:r>
              <a:rPr lang="hu-HU" dirty="0">
                <a:effectLst/>
              </a:rPr>
              <a:t>A látogatók hozzáadhatnak/törölhetnek termékeket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7204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C2A7DA-41B4-F079-300D-DB6E3A8B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Az oldalon csak bejelentkezéssel elérhető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CF84FF-FA26-9FCE-4DBC-BF207F74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085789" cy="477098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1. Vásárlási előzmények megtekintése:</a:t>
            </a:r>
          </a:p>
          <a:p>
            <a:pPr lvl="1"/>
            <a:r>
              <a:rPr lang="hu-HU" dirty="0">
                <a:effectLst/>
              </a:rPr>
              <a:t>A regisztrált felhasználók láthatják a korábbi rendeléseiket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2. Rendelések követése:</a:t>
            </a:r>
          </a:p>
          <a:p>
            <a:pPr lvl="1"/>
            <a:r>
              <a:rPr lang="hu-HU" dirty="0">
                <a:effectLst/>
              </a:rPr>
              <a:t>A bejelentkezett felhasználók nyomon követhetik aktuális rendeléseik státuszát (pl. „Folyamatban”, „</a:t>
            </a:r>
            <a:r>
              <a:rPr lang="hu-HU" dirty="0" err="1">
                <a:effectLst/>
              </a:rPr>
              <a:t>Késik”,„Kiszállítva</a:t>
            </a:r>
            <a:r>
              <a:rPr lang="hu-HU" dirty="0">
                <a:effectLst/>
              </a:rPr>
              <a:t>”).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3. Vásárlás:</a:t>
            </a:r>
          </a:p>
          <a:p>
            <a:pPr lvl="1"/>
            <a:r>
              <a:rPr lang="hu-HU" dirty="0">
                <a:effectLst/>
              </a:rPr>
              <a:t>A vásárlási folyamat befejezése regisztrált felhasználók számára érhető el jelenleg.</a:t>
            </a:r>
          </a:p>
        </p:txBody>
      </p:sp>
    </p:spTree>
    <p:extLst>
      <p:ext uri="{BB962C8B-B14F-4D97-AF65-F5344CB8AC3E}">
        <p14:creationId xmlns:p14="http://schemas.microsoft.com/office/powerpoint/2010/main" val="310356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C28110-AE2D-46F1-8DFB-F1CC811A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Csapatmunka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B8880-F9E3-4A52-8904-E7923B2F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99624"/>
            <a:ext cx="10353762" cy="4058751"/>
          </a:xfrm>
        </p:spPr>
        <p:txBody>
          <a:bodyPr>
            <a:normAutofit/>
          </a:bodyPr>
          <a:lstStyle/>
          <a:p>
            <a:r>
              <a:rPr lang="hu-HU" b="1" dirty="0">
                <a:effectLst/>
              </a:rPr>
              <a:t> Meetingek: </a:t>
            </a:r>
            <a:r>
              <a:rPr lang="hu-HU" dirty="0">
                <a:effectLst/>
              </a:rPr>
              <a:t>Rendszeres megbeszéléseket tartottunk, hogy nyomon követhessük a fejlesztés előrehaladását, kiosszuk a feladatokat és megoldjuk a felmerülő problémákat.</a:t>
            </a:r>
          </a:p>
          <a:p>
            <a:r>
              <a:rPr lang="hu-HU" b="1" dirty="0">
                <a:effectLst/>
              </a:rPr>
              <a:t>GitHub: </a:t>
            </a:r>
            <a:r>
              <a:rPr lang="hu-HU" dirty="0">
                <a:effectLst/>
              </a:rPr>
              <a:t>A közös fejlesztést GitHubon keresztül végeztük, itt értük el egymás kész feladatait.</a:t>
            </a:r>
          </a:p>
          <a:p>
            <a:pPr marL="36900" indent="0">
              <a:buNone/>
            </a:pPr>
            <a:endParaRPr lang="hu-HU" b="1" dirty="0">
              <a:effectLst/>
            </a:endParaRPr>
          </a:p>
          <a:p>
            <a:r>
              <a:rPr lang="hu-HU" b="1" dirty="0">
                <a:effectLst/>
              </a:rPr>
              <a:t>Projektvezető</a:t>
            </a:r>
            <a:r>
              <a:rPr lang="hu-HU" dirty="0"/>
              <a:t> (Kiss Gábor): A projekt irányítása</a:t>
            </a:r>
          </a:p>
          <a:p>
            <a:r>
              <a:rPr lang="hu-HU" b="1" dirty="0"/>
              <a:t>Fejlesztők/tervezők</a:t>
            </a:r>
            <a:r>
              <a:rPr lang="hu-HU" dirty="0"/>
              <a:t> (Kiss Gábor, Kiss Máté Márk, Takács Zoltán):</a:t>
            </a:r>
          </a:p>
          <a:p>
            <a:pPr lvl="1"/>
            <a:r>
              <a:rPr lang="hu-HU" dirty="0"/>
              <a:t> A webshop backend és frontend fejlesztése, funkciók és adatbázis kezelés, felhasználói felület megtervezése, </a:t>
            </a:r>
            <a:r>
              <a:rPr lang="hu-HU" dirty="0" err="1"/>
              <a:t>reszponzivitás</a:t>
            </a:r>
            <a:r>
              <a:rPr lang="hu-HU" dirty="0"/>
              <a:t> biztosítása. </a:t>
            </a:r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</p:txBody>
      </p:sp>
      <p:pic>
        <p:nvPicPr>
          <p:cNvPr id="1028" name="Picture 4" descr="GitHub։ The Ultimate Collaboration Tool for Tech Teams - BDG">
            <a:extLst>
              <a:ext uri="{FF2B5EF4-FFF2-40B4-BE49-F238E27FC236}">
                <a16:creationId xmlns:a16="http://schemas.microsoft.com/office/drawing/2014/main" id="{5E35109E-5E6D-40C1-6D79-C63657F8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5" y="4992989"/>
            <a:ext cx="3486539" cy="17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1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Gábor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b="1" dirty="0" err="1">
                <a:effectLst/>
              </a:rPr>
              <a:t>Reszponzivitás</a:t>
            </a:r>
            <a:r>
              <a:rPr lang="hu-HU" b="1" dirty="0">
                <a:effectLst/>
              </a:rPr>
              <a:t> megoldása</a:t>
            </a:r>
            <a:r>
              <a:rPr lang="hu-HU" dirty="0">
                <a:effectLst/>
              </a:rPr>
              <a:t>: </a:t>
            </a:r>
            <a:r>
              <a:rPr lang="hu-HU" dirty="0" err="1">
                <a:effectLst/>
              </a:rPr>
              <a:t>Bootstrap</a:t>
            </a:r>
            <a:r>
              <a:rPr lang="hu-HU" dirty="0">
                <a:effectLst/>
              </a:rPr>
              <a:t> használata</a:t>
            </a:r>
          </a:p>
          <a:p>
            <a:r>
              <a:rPr lang="hu-HU" dirty="0">
                <a:effectLst/>
              </a:rPr>
              <a:t>Adatbázis megvalósítása, Tesztelés</a:t>
            </a:r>
          </a:p>
          <a:p>
            <a:r>
              <a:rPr lang="hu-HU" dirty="0">
                <a:effectLst/>
              </a:rPr>
              <a:t>Mappa struktúra kialakítása</a:t>
            </a:r>
          </a:p>
          <a:p>
            <a:r>
              <a:rPr lang="hu-HU" dirty="0">
                <a:effectLst/>
              </a:rPr>
              <a:t>Webshop publikálása egy </a:t>
            </a:r>
            <a:r>
              <a:rPr lang="hu-HU" dirty="0" err="1">
                <a:effectLst/>
              </a:rPr>
              <a:t>webhoston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cart-process-add.php</a:t>
            </a:r>
            <a:r>
              <a:rPr lang="hu-HU" dirty="0">
                <a:effectLst/>
              </a:rPr>
              <a:t>: </a:t>
            </a:r>
            <a:r>
              <a:rPr lang="hu-HU" dirty="0"/>
              <a:t>Kosárhoz adási folyamatot végző logikai fájl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cart-process-remove.php</a:t>
            </a:r>
            <a:r>
              <a:rPr lang="hu-HU" dirty="0">
                <a:effectLst/>
              </a:rPr>
              <a:t>: </a:t>
            </a:r>
            <a:r>
              <a:rPr lang="hu-HU" dirty="0"/>
              <a:t>Termék eltávolítása a kosárból. </a:t>
            </a:r>
            <a:endParaRPr lang="hu-HU" dirty="0">
              <a:effectLst/>
            </a:endParaRPr>
          </a:p>
          <a:p>
            <a:r>
              <a:rPr lang="hu-HU" b="1" dirty="0" err="1">
                <a:effectLst/>
              </a:rPr>
              <a:t>cart.php</a:t>
            </a:r>
            <a:r>
              <a:rPr lang="hu-HU" dirty="0">
                <a:effectLst/>
              </a:rPr>
              <a:t>: A vásárlói kosár megjelenítése. </a:t>
            </a:r>
          </a:p>
          <a:p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4967" y="1759974"/>
            <a:ext cx="4895330" cy="54488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>
                <a:solidFill>
                  <a:srgbClr val="DCDCAA"/>
                </a:solidFill>
                <a:effectLst/>
                <a:latin typeface="+mj-lt"/>
              </a:rPr>
              <a:t>logout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D7558B1-3E76-F3B2-B313-EE2EE08426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8788"/>
          <a:stretch/>
        </p:blipFill>
        <p:spPr>
          <a:xfrm>
            <a:off x="6163667" y="2790820"/>
            <a:ext cx="5157929" cy="1969533"/>
          </a:xfrm>
        </p:spPr>
      </p:pic>
    </p:spTree>
    <p:extLst>
      <p:ext uri="{BB962C8B-B14F-4D97-AF65-F5344CB8AC3E}">
        <p14:creationId xmlns:p14="http://schemas.microsoft.com/office/powerpoint/2010/main" val="249707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Máté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sz="2000" b="1" dirty="0" err="1"/>
              <a:t>Admin</a:t>
            </a:r>
            <a:r>
              <a:rPr lang="hu-HU" sz="2000" b="1" dirty="0"/>
              <a:t> panel megvalósítása:</a:t>
            </a:r>
            <a:endParaRPr lang="hu-HU" sz="2000" b="1" dirty="0">
              <a:effectLst/>
            </a:endParaRPr>
          </a:p>
          <a:p>
            <a:pPr lvl="1"/>
            <a:r>
              <a:rPr lang="hu-HU" sz="1800" b="1" dirty="0" err="1">
                <a:effectLst/>
              </a:rPr>
              <a:t>admin</a:t>
            </a:r>
            <a:r>
              <a:rPr lang="hu-HU" sz="1800" b="1" dirty="0">
                <a:effectLst/>
              </a:rPr>
              <a:t>-account-</a:t>
            </a:r>
            <a:r>
              <a:rPr lang="hu-HU" sz="1800" b="1" dirty="0" err="1">
                <a:effectLst/>
              </a:rPr>
              <a:t>orders.php</a:t>
            </a:r>
            <a:r>
              <a:rPr lang="hu-HU" sz="1800" b="1" dirty="0">
                <a:effectLst/>
              </a:rPr>
              <a:t>: </a:t>
            </a:r>
            <a:r>
              <a:rPr lang="hu-HU" sz="1800" dirty="0">
                <a:effectLst/>
              </a:rPr>
              <a:t>összes rendelés kezelése</a:t>
            </a:r>
          </a:p>
          <a:p>
            <a:pPr lvl="1"/>
            <a:r>
              <a:rPr lang="hu-HU" sz="1800" b="1" dirty="0" err="1">
                <a:effectLst/>
              </a:rPr>
              <a:t>admin-products-add.php</a:t>
            </a:r>
            <a:r>
              <a:rPr lang="hu-HU" sz="1800" dirty="0">
                <a:effectLst/>
              </a:rPr>
              <a:t>: új termékek hozzáadása az </a:t>
            </a:r>
            <a:r>
              <a:rPr lang="hu-HU" sz="1800" dirty="0" err="1">
                <a:effectLst/>
              </a:rPr>
              <a:t>admin</a:t>
            </a:r>
            <a:r>
              <a:rPr lang="hu-HU" sz="1800" dirty="0">
                <a:effectLst/>
              </a:rPr>
              <a:t> felületen keresztül.</a:t>
            </a:r>
          </a:p>
          <a:p>
            <a:pPr lvl="1"/>
            <a:r>
              <a:rPr lang="hu-HU" sz="1800" b="1" dirty="0" err="1">
                <a:effectLst/>
              </a:rPr>
              <a:t>admin-products.php</a:t>
            </a:r>
            <a:r>
              <a:rPr lang="hu-HU" sz="1800" dirty="0">
                <a:effectLst/>
              </a:rPr>
              <a:t>: összes termékek listája, szerkesztés, törlés, statisztika</a:t>
            </a:r>
          </a:p>
          <a:p>
            <a:r>
              <a:rPr lang="hu-HU" dirty="0">
                <a:effectLst/>
              </a:rPr>
              <a:t>Asztali alkalmazás megvalósítása és adatbázissal való kapcsolat </a:t>
            </a:r>
            <a:r>
              <a:rPr lang="hu-HU" dirty="0" err="1">
                <a:effectLst/>
              </a:rPr>
              <a:t>api</a:t>
            </a:r>
            <a:r>
              <a:rPr lang="hu-HU" dirty="0">
                <a:effectLst/>
              </a:rPr>
              <a:t>-n keresztül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0798" y="1638676"/>
            <a:ext cx="4895330" cy="620163"/>
          </a:xfrm>
        </p:spPr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  <a:latin typeface="+mj-lt"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+mj-lt"/>
              </a:rPr>
              <a:t>is_logged_in</a:t>
            </a:r>
            <a:r>
              <a:rPr lang="hu-HU" sz="2000" b="0" dirty="0">
                <a:solidFill>
                  <a:srgbClr val="D4D4D4"/>
                </a:solidFill>
                <a:effectLst/>
                <a:latin typeface="+mj-lt"/>
              </a:rPr>
              <a:t>()</a:t>
            </a:r>
            <a:endParaRPr lang="hu-HU" sz="20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2F8C7F9A-986F-EEC0-1DDD-AEFAF2CF09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r="19170"/>
          <a:stretch/>
        </p:blipFill>
        <p:spPr>
          <a:xfrm>
            <a:off x="6248744" y="2961060"/>
            <a:ext cx="4979437" cy="2258264"/>
          </a:xfrm>
        </p:spPr>
      </p:pic>
    </p:spTree>
    <p:extLst>
      <p:ext uri="{BB962C8B-B14F-4D97-AF65-F5344CB8AC3E}">
        <p14:creationId xmlns:p14="http://schemas.microsoft.com/office/powerpoint/2010/main" val="347581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17F395-DC0E-43A9-99A3-B2F55B48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4033"/>
            <a:ext cx="10353762" cy="970450"/>
          </a:xfrm>
        </p:spPr>
        <p:txBody>
          <a:bodyPr/>
          <a:lstStyle/>
          <a:p>
            <a:r>
              <a:rPr lang="hu-HU" dirty="0"/>
              <a:t>Zoli legfontosabb feladatai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425AF16-9F29-4BDF-A2D4-DC11C44C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1759974"/>
            <a:ext cx="4876344" cy="4031226"/>
          </a:xfrm>
        </p:spPr>
        <p:txBody>
          <a:bodyPr/>
          <a:lstStyle/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név és dizájn kialakítása, beállítása (pl.: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favicon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hu-HU" b="1" dirty="0">
                <a:effectLst/>
              </a:rPr>
              <a:t>account-</a:t>
            </a:r>
            <a:r>
              <a:rPr lang="hu-HU" b="1" dirty="0" err="1">
                <a:effectLst/>
              </a:rPr>
              <a:t>sidebar.php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felhasználói oldalmenü</a:t>
            </a:r>
          </a:p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sidebar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admin.php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oldalmenüje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protected_area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login_user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($email,$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funkció</a:t>
            </a:r>
          </a:p>
          <a:p>
            <a:r>
              <a:rPr lang="hu-HU" b="1" dirty="0" err="1">
                <a:effectLst/>
              </a:rPr>
              <a:t>header.php</a:t>
            </a:r>
            <a:r>
              <a:rPr lang="hu-HU" dirty="0"/>
              <a:t>: fejléc, szinte minden fájlhoz hozzá van társítva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E7F77F0-F41C-4568-B377-62E554E8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hu-HU" sz="2000" b="0" dirty="0" err="1">
                <a:solidFill>
                  <a:srgbClr val="569CD6"/>
                </a:solidFill>
                <a:effectLst/>
              </a:rPr>
              <a:t>function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</a:rPr>
              <a:t>protected_area</a:t>
            </a:r>
            <a:r>
              <a:rPr lang="hu-HU" sz="2000" b="0" dirty="0">
                <a:solidFill>
                  <a:srgbClr val="D4D4D4"/>
                </a:solidFill>
                <a:effectLst/>
              </a:rPr>
              <a:t>()</a:t>
            </a:r>
            <a:endParaRPr lang="hu-HU" sz="2000" b="0" dirty="0">
              <a:solidFill>
                <a:srgbClr val="CCCCCC"/>
              </a:solidFill>
              <a:effectLst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25841B03-9BE3-1BDC-7E2B-FE41A946147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3351" r="10659"/>
          <a:stretch/>
        </p:blipFill>
        <p:spPr>
          <a:xfrm>
            <a:off x="6290798" y="3144676"/>
            <a:ext cx="4895330" cy="1983698"/>
          </a:xfrm>
        </p:spPr>
      </p:pic>
    </p:spTree>
    <p:extLst>
      <p:ext uri="{BB962C8B-B14F-4D97-AF65-F5344CB8AC3E}">
        <p14:creationId xmlns:p14="http://schemas.microsoft.com/office/powerpoint/2010/main" val="6533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F1C418-C2CE-4A53-A9B7-9C68C215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A probléma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FEA1B1E-E276-4F19-9322-DB0B7E83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48" y="1851325"/>
            <a:ext cx="10762006" cy="2000565"/>
          </a:xfrm>
        </p:spPr>
        <p:txBody>
          <a:bodyPr/>
          <a:lstStyle/>
          <a:p>
            <a:r>
              <a:rPr lang="hu-HU" dirty="0">
                <a:effectLst/>
              </a:rPr>
              <a:t>Egy kisvállalkozás számára nem állt rendelkezésre online értékesítési platform.</a:t>
            </a:r>
          </a:p>
          <a:p>
            <a:r>
              <a:rPr lang="hu-HU" b="1" dirty="0">
                <a:effectLst/>
              </a:rPr>
              <a:t>Üzlet elhelyezkedése</a:t>
            </a:r>
            <a:r>
              <a:rPr lang="hu-HU" dirty="0">
                <a:effectLst/>
              </a:rPr>
              <a:t> – az üzlet egy kisebb városban van, az online platformmal sokkal több vásárlót lehet elérni.</a:t>
            </a: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A9AAA00-F2D0-4975-AA1D-A152577EA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1"/>
          <a:stretch/>
        </p:blipFill>
        <p:spPr>
          <a:xfrm>
            <a:off x="704348" y="4006392"/>
            <a:ext cx="10772655" cy="26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438415-28F6-BE45-BF98-435065E7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Jövőbeni fejlesztési lehetőség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1F88044D-4D29-630A-20AA-8EA337F7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05" y="2133665"/>
            <a:ext cx="4177609" cy="4724335"/>
          </a:xfrm>
        </p:spPr>
        <p:txBody>
          <a:bodyPr>
            <a:normAutofit/>
          </a:bodyPr>
          <a:lstStyle/>
          <a:p>
            <a:r>
              <a:rPr lang="hu-HU" b="1" dirty="0">
                <a:effectLst/>
              </a:rPr>
              <a:t>E-mail funkciók bevezetése: </a:t>
            </a:r>
            <a:r>
              <a:rPr lang="hu-HU" dirty="0">
                <a:effectLst/>
              </a:rPr>
              <a:t>Például jelszó-visszaállítási lehetőség, rendelés-visszaigazolások küldése</a:t>
            </a:r>
          </a:p>
          <a:p>
            <a:r>
              <a:rPr lang="hu-HU" b="1" dirty="0">
                <a:effectLst/>
              </a:rPr>
              <a:t>Fizetési opció támogatása</a:t>
            </a:r>
            <a:r>
              <a:rPr lang="hu-HU" dirty="0">
                <a:effectLst/>
              </a:rPr>
              <a:t>: Bankkártyás fizetés, utánvét, digitális pénztárcák (pl. </a:t>
            </a:r>
            <a:r>
              <a:rPr lang="hu-HU" dirty="0" err="1">
                <a:effectLst/>
              </a:rPr>
              <a:t>PayPal</a:t>
            </a:r>
            <a:r>
              <a:rPr lang="hu-HU" dirty="0">
                <a:effectLst/>
              </a:rPr>
              <a:t>, </a:t>
            </a:r>
            <a:r>
              <a:rPr lang="hu-HU" dirty="0" err="1">
                <a:effectLst/>
              </a:rPr>
              <a:t>Simple</a:t>
            </a:r>
            <a:r>
              <a:rPr lang="hu-HU" dirty="0">
                <a:effectLst/>
              </a:rPr>
              <a:t>).</a:t>
            </a:r>
          </a:p>
          <a:p>
            <a:r>
              <a:rPr lang="hu-HU" b="1" dirty="0">
                <a:effectLst/>
              </a:rPr>
              <a:t>Szállítási opciók integrálása: </a:t>
            </a:r>
            <a:r>
              <a:rPr lang="hu-HU" dirty="0">
                <a:effectLst/>
              </a:rPr>
              <a:t>személyes átvétel, csomagautomata szolgáltatások, </a:t>
            </a:r>
            <a:r>
              <a:rPr lang="hu-HU" dirty="0"/>
              <a:t>futárszolgáltatás</a:t>
            </a:r>
            <a:r>
              <a:rPr lang="hu-HU" dirty="0">
                <a:effectLst/>
              </a:rPr>
              <a:t>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CF73E4-54E0-33DB-633A-B53B54AF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96" y="1444066"/>
            <a:ext cx="3017060" cy="515664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39C7107-9960-A1D2-DDCF-1FF4909E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318" y="1444066"/>
            <a:ext cx="2984478" cy="51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9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E103-FCBD-48C4-A2A4-CFAEDBC9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hu-HU" b="1" dirty="0">
                <a:effectLst/>
              </a:rPr>
              <a:t>A megoldás </a:t>
            </a:r>
            <a:r>
              <a:rPr lang="hu-HU" b="1" dirty="0" err="1">
                <a:effectLst/>
              </a:rPr>
              <a:t>PureLine</a:t>
            </a:r>
            <a:endParaRPr lang="hu-HU" b="1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6EA0AD-F1D6-41AE-B011-415BBA714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5037"/>
            <a:ext cx="10353762" cy="2529054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Szoftver célja:</a:t>
            </a:r>
          </a:p>
          <a:p>
            <a:r>
              <a:rPr lang="hu-HU" dirty="0"/>
              <a:t>Egy modern, felhasználóbarát webshop, amely minden eszközön könnyen használható</a:t>
            </a:r>
          </a:p>
          <a:p>
            <a:r>
              <a:rPr lang="hu-HU" b="1" dirty="0"/>
              <a:t>Kényelmes böngészés</a:t>
            </a:r>
            <a:r>
              <a:rPr lang="hu-HU" dirty="0"/>
              <a:t> – A vásárlók egyszerűen, kategóriák és szűrők segítségével megtalálhatják a kívánt termékeket.</a:t>
            </a:r>
            <a:endParaRPr lang="hu-HU" dirty="0">
              <a:effectLst/>
            </a:endParaRPr>
          </a:p>
          <a:p>
            <a:r>
              <a:rPr lang="hu-HU" b="1" dirty="0"/>
              <a:t>Ügyfélszolgálat elérhetősége</a:t>
            </a:r>
            <a:r>
              <a:rPr lang="hu-HU" dirty="0"/>
              <a:t> – A vásárlók online is feltehetik kérdéseiket, így nem szükséges személyesen érdeklődniük az üzletben.</a:t>
            </a:r>
          </a:p>
          <a:p>
            <a:r>
              <a:rPr lang="hu-HU" dirty="0"/>
              <a:t>Eladók számára adminisztrációs felület</a:t>
            </a:r>
          </a:p>
          <a:p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203B1F-5902-4658-A967-D9B2AC430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327" r="-155" b="69029"/>
          <a:stretch/>
        </p:blipFill>
        <p:spPr>
          <a:xfrm>
            <a:off x="503704" y="4361589"/>
            <a:ext cx="11184592" cy="23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00FA1C-31C1-4DB8-A3A7-606E3499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459"/>
            <a:ext cx="10353762" cy="970450"/>
          </a:xfrm>
        </p:spPr>
        <p:txBody>
          <a:bodyPr/>
          <a:lstStyle/>
          <a:p>
            <a:r>
              <a:rPr lang="hu-HU" dirty="0"/>
              <a:t>Webshopunk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37B138-1DF1-4CF2-B864-F86EB5F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12" y="1352939"/>
            <a:ext cx="4167252" cy="543595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Felhasználói felület:</a:t>
            </a:r>
          </a:p>
          <a:p>
            <a:r>
              <a:rPr lang="hu-HU" dirty="0">
                <a:effectLst/>
              </a:rPr>
              <a:t>Bejelentkezés, regisztráció</a:t>
            </a:r>
          </a:p>
          <a:p>
            <a:r>
              <a:rPr lang="hu-HU" b="1" dirty="0">
                <a:effectLst/>
              </a:rPr>
              <a:t>Termékek böngészése</a:t>
            </a:r>
            <a:r>
              <a:rPr lang="hu-HU" dirty="0">
                <a:effectLst/>
              </a:rPr>
              <a:t> – kereső sáv, szűrési, rendezési lehetőségek</a:t>
            </a:r>
          </a:p>
          <a:p>
            <a:r>
              <a:rPr lang="hu-HU" dirty="0">
                <a:effectLst/>
              </a:rPr>
              <a:t>Kosár, kívánságlista (hozzáadás, törlés funkciók)</a:t>
            </a:r>
          </a:p>
          <a:p>
            <a:r>
              <a:rPr lang="hu-HU" dirty="0">
                <a:effectLst/>
              </a:rPr>
              <a:t>Rendelés állapota</a:t>
            </a:r>
          </a:p>
          <a:p>
            <a:r>
              <a:rPr lang="hu-HU" b="1" dirty="0"/>
              <a:t>Vásárlás véglegesítése </a:t>
            </a:r>
            <a:r>
              <a:rPr lang="hu-HU" dirty="0"/>
              <a:t>(kosár, pénztár, áttekintés, rendelés leadás/visszaigazolás)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Adminisztrációs felület:</a:t>
            </a:r>
          </a:p>
          <a:p>
            <a:pPr lvl="1"/>
            <a:r>
              <a:rPr lang="hu-HU" dirty="0">
                <a:effectLst/>
              </a:rPr>
              <a:t>Rendelések módosítása, törlése</a:t>
            </a:r>
          </a:p>
          <a:p>
            <a:pPr lvl="1"/>
            <a:r>
              <a:rPr lang="hu-HU" dirty="0">
                <a:effectLst/>
              </a:rPr>
              <a:t>Termékek szerkesztése, törlése, hozzáadása, statisztikák</a:t>
            </a:r>
          </a:p>
          <a:p>
            <a:r>
              <a:rPr lang="hu-HU" dirty="0">
                <a:effectLst/>
              </a:rPr>
              <a:t>Véletlenszerű termék generátor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75FDE1A-D5A1-4190-98B8-7264E2539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" t="5918" b="4417"/>
          <a:stretch/>
        </p:blipFill>
        <p:spPr>
          <a:xfrm>
            <a:off x="4911364" y="1828316"/>
            <a:ext cx="6852269" cy="47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4F2AC-4D8A-4E24-9186-EA27B2C5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491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A </a:t>
            </a:r>
            <a:r>
              <a:rPr lang="hu-HU" dirty="0" err="1">
                <a:effectLst/>
              </a:rPr>
              <a:t>PureLine</a:t>
            </a:r>
            <a:r>
              <a:rPr lang="hu-HU" dirty="0">
                <a:effectLst/>
              </a:rPr>
              <a:t> megvalósítása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816BFD-0BA8-43FB-AF2F-D2ACC51C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673" y="1683743"/>
            <a:ext cx="8026266" cy="498024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dirty="0">
                <a:effectLst/>
              </a:rPr>
              <a:t>A fejlesztéshez lokálisan az XAMPP környezetet használtuk. (webszerver, adatbázis, PHP)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Frontend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frontend az a réteg, amelyet a felhasználók látnak és használnak.</a:t>
            </a:r>
          </a:p>
          <a:p>
            <a:r>
              <a:rPr lang="hu-HU" sz="1800" b="1" dirty="0">
                <a:effectLst/>
              </a:rPr>
              <a:t>HTML</a:t>
            </a:r>
            <a:r>
              <a:rPr lang="hu-HU" sz="1800" dirty="0">
                <a:effectLst/>
              </a:rPr>
              <a:t>: A weboldalunk szerkezetét és tartalmát határozta meg.</a:t>
            </a:r>
          </a:p>
          <a:p>
            <a:r>
              <a:rPr lang="hu-HU" sz="1800" b="1" dirty="0">
                <a:effectLst/>
              </a:rPr>
              <a:t>CSS</a:t>
            </a:r>
            <a:r>
              <a:rPr lang="hu-HU" sz="1800" dirty="0">
                <a:effectLst/>
              </a:rPr>
              <a:t>: A weboldal kinézetéért felelt.</a:t>
            </a:r>
          </a:p>
          <a:p>
            <a:r>
              <a:rPr lang="hu-HU" sz="1800" b="1" dirty="0">
                <a:effectLst/>
              </a:rPr>
              <a:t>JavaScript</a:t>
            </a:r>
            <a:r>
              <a:rPr lang="hu-HU" sz="1800" dirty="0">
                <a:effectLst/>
              </a:rPr>
              <a:t>: Lehetővé tette, hogy az </a:t>
            </a:r>
            <a:r>
              <a:rPr lang="hu-HU" sz="1800" dirty="0"/>
              <a:t>oldal elemei valós időben változzanak</a:t>
            </a:r>
            <a:endParaRPr lang="hu-HU" sz="1800" dirty="0">
              <a:effectLst/>
            </a:endParaRPr>
          </a:p>
          <a:p>
            <a:r>
              <a:rPr lang="hu-HU" sz="1800" b="1" dirty="0" err="1">
                <a:effectLst/>
              </a:rPr>
              <a:t>Bootstrap</a:t>
            </a:r>
            <a:r>
              <a:rPr lang="hu-HU" sz="1800" dirty="0">
                <a:effectLst/>
              </a:rPr>
              <a:t>: Gyors és reszponzív fejlesztésre használtuk.</a:t>
            </a:r>
          </a:p>
          <a:p>
            <a:pPr marL="36900" indent="0">
              <a:buNone/>
            </a:pPr>
            <a:r>
              <a:rPr lang="hu-HU" b="1" u="sng" dirty="0">
                <a:effectLst/>
              </a:rPr>
              <a:t>Backend technológiák: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backend az alkalmazás adatkezeléséért és szerveroldali logikájáért felelt.</a:t>
            </a:r>
          </a:p>
          <a:p>
            <a:r>
              <a:rPr lang="hu-HU" sz="1800" b="1" dirty="0">
                <a:effectLst/>
              </a:rPr>
              <a:t>PHP</a:t>
            </a:r>
            <a:r>
              <a:rPr lang="hu-HU" sz="1800" dirty="0">
                <a:effectLst/>
              </a:rPr>
              <a:t>: Adatfeldolgozás, szerveroldali logikák</a:t>
            </a:r>
          </a:p>
          <a:p>
            <a:r>
              <a:rPr lang="hu-HU" sz="1800" b="1" dirty="0" err="1">
                <a:effectLst/>
              </a:rPr>
              <a:t>MySQL</a:t>
            </a:r>
            <a:r>
              <a:rPr lang="hu-HU" sz="1800" dirty="0">
                <a:effectLst/>
              </a:rPr>
              <a:t>: Relációs adatbázis-kezelő az adatok tárolására.</a:t>
            </a:r>
          </a:p>
          <a:p>
            <a:endParaRPr lang="hu-HU" dirty="0">
              <a:effectLst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ABCBDD-B092-4C63-B55A-CEA055B0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8" r="5916"/>
          <a:stretch/>
        </p:blipFill>
        <p:spPr>
          <a:xfrm rot="5400000">
            <a:off x="7777697" y="3163478"/>
            <a:ext cx="6233495" cy="76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352A-4A04-476E-9E69-EF9770F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671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dirty="0"/>
              <a:t>Mappastruktúra és fájlok / Tiszta kód alkalmazása</a:t>
            </a:r>
            <a:endParaRPr lang="hu-HU" dirty="0">
              <a:effectLst/>
            </a:endParaRP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2193082C-0159-4F59-A443-A0EDB4EB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54751" cy="4622875"/>
          </a:xfrm>
        </p:spPr>
        <p:txBody>
          <a:bodyPr>
            <a:normAutofit/>
          </a:bodyPr>
          <a:lstStyle/>
          <a:p>
            <a:r>
              <a:rPr lang="hu-HU" dirty="0"/>
              <a:t>Projekt kódját kisebb, jól elkülönített modulokra bontottuk, például:</a:t>
            </a:r>
          </a:p>
          <a:p>
            <a:pPr lvl="1"/>
            <a:r>
              <a:rPr lang="hu-HU" dirty="0"/>
              <a:t>Bejelentkezés és regisztráció kezelése.</a:t>
            </a:r>
          </a:p>
          <a:p>
            <a:pPr lvl="1"/>
            <a:r>
              <a:rPr lang="hu-HU" dirty="0"/>
              <a:t>Kosár funkciók: Termékek hozzáadása, eltávolítása</a:t>
            </a:r>
          </a:p>
          <a:p>
            <a:r>
              <a:rPr lang="hu-HU" dirty="0"/>
              <a:t>A változók, függvények és osztályok neveit úgy választottuk meg, hogy azok tükrözzék a funkciójukat. Például:</a:t>
            </a:r>
          </a:p>
          <a:p>
            <a:pPr lvl="1"/>
            <a:r>
              <a:rPr lang="hu-HU" dirty="0" err="1"/>
              <a:t>loginUser</a:t>
            </a:r>
            <a:r>
              <a:rPr lang="hu-HU" dirty="0"/>
              <a:t>: A felhasználó bejelentkezési folyamatát kezeli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BB3B51C-0879-4C63-8922-E6BCA4F1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1295643"/>
            <a:ext cx="2272153" cy="52177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E16B668-B892-44F4-B1C3-CF4E63AF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9" y="1376435"/>
            <a:ext cx="288061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863AB-D808-4396-B814-AD3943A4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6477"/>
            <a:ext cx="10353762" cy="970450"/>
          </a:xfrm>
        </p:spPr>
        <p:txBody>
          <a:bodyPr/>
          <a:lstStyle/>
          <a:p>
            <a:r>
              <a:rPr lang="hu-HU" dirty="0"/>
              <a:t>Adatbázis (</a:t>
            </a:r>
            <a:r>
              <a:rPr lang="hu-HU" dirty="0" err="1"/>
              <a:t>MySQL</a:t>
            </a:r>
            <a:r>
              <a:rPr lang="hu-HU" dirty="0"/>
              <a:t>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FF95C54A-38ED-419B-96AF-F6BCA17E0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1362075"/>
            <a:ext cx="4611934" cy="5289448"/>
          </a:xfrm>
        </p:spPr>
        <p:txBody>
          <a:bodyPr>
            <a:normAutofit fontScale="92500" lnSpcReduction="10000"/>
          </a:bodyPr>
          <a:lstStyle/>
          <a:p>
            <a:r>
              <a:rPr lang="hu-HU" sz="1400" b="1" dirty="0">
                <a:effectLst/>
                <a:latin typeface="+mj-lt"/>
              </a:rPr>
              <a:t>Adatbázis-adminisztrációs eszköz: </a:t>
            </a:r>
            <a:r>
              <a:rPr lang="hu-HU" sz="1400" b="1" dirty="0" err="1">
                <a:effectLst/>
                <a:latin typeface="+mj-lt"/>
              </a:rPr>
              <a:t>phpMyAdmin</a:t>
            </a:r>
            <a:r>
              <a:rPr lang="hu-HU" sz="1400" b="1" dirty="0">
                <a:effectLst/>
                <a:latin typeface="+mj-lt"/>
              </a:rPr>
              <a:t> 5.2.1: </a:t>
            </a:r>
            <a:r>
              <a:rPr lang="hu-HU" sz="1200" dirty="0">
                <a:effectLst/>
                <a:latin typeface="+mj-lt"/>
              </a:rPr>
              <a:t>Webes kezelőfelület, </a:t>
            </a:r>
            <a:r>
              <a:rPr lang="hu-HU" sz="1200" dirty="0" err="1">
                <a:effectLst/>
                <a:latin typeface="+mj-lt"/>
              </a:rPr>
              <a:t>MySQL</a:t>
            </a:r>
            <a:r>
              <a:rPr lang="hu-HU" sz="1200" dirty="0">
                <a:effectLst/>
                <a:latin typeface="+mj-lt"/>
              </a:rPr>
              <a:t>/</a:t>
            </a:r>
            <a:r>
              <a:rPr lang="hu-HU" sz="1200" dirty="0" err="1">
                <a:effectLst/>
                <a:latin typeface="+mj-lt"/>
              </a:rPr>
              <a:t>MariaDB</a:t>
            </a:r>
            <a:r>
              <a:rPr lang="hu-HU" sz="1200" dirty="0">
                <a:effectLst/>
                <a:latin typeface="+mj-lt"/>
              </a:rPr>
              <a:t> alapú, Az adatokat SQL lekérdezésekkel kértük le és dolgoztuk fel.</a:t>
            </a:r>
          </a:p>
          <a:p>
            <a:r>
              <a:rPr lang="hu-HU" b="1" dirty="0">
                <a:effectLst/>
                <a:latin typeface="+mj-lt"/>
              </a:rPr>
              <a:t>Kapcsolatok:</a:t>
            </a:r>
          </a:p>
          <a:p>
            <a:pPr lvl="1"/>
            <a:r>
              <a:rPr lang="hu-HU" dirty="0"/>
              <a:t>Termékek és Felhasználók</a:t>
            </a:r>
          </a:p>
          <a:p>
            <a:pPr lvl="2"/>
            <a:r>
              <a:rPr lang="hu-HU" dirty="0"/>
              <a:t>Egy termék </a:t>
            </a:r>
            <a:r>
              <a:rPr lang="hu-HU" b="1" dirty="0"/>
              <a:t>egy adott felhasználóhoz (eladóhoz) tartozik</a:t>
            </a:r>
            <a:r>
              <a:rPr lang="hu-HU" dirty="0"/>
              <a:t>.</a:t>
            </a:r>
          </a:p>
          <a:p>
            <a:pPr lvl="2"/>
            <a:r>
              <a:rPr lang="hu-HU" dirty="0"/>
              <a:t>Egy felhasználónak </a:t>
            </a:r>
            <a:r>
              <a:rPr lang="hu-HU" b="1" dirty="0"/>
              <a:t>több terméke is lehet</a:t>
            </a:r>
            <a:r>
              <a:rPr lang="hu-HU" dirty="0"/>
              <a:t> (</a:t>
            </a:r>
            <a:r>
              <a:rPr lang="hu-HU" i="1" dirty="0"/>
              <a:t>1:N kapcsolat</a:t>
            </a:r>
            <a:r>
              <a:rPr lang="hu-HU" dirty="0"/>
              <a:t>).</a:t>
            </a:r>
            <a:endParaRPr lang="hu-HU" b="1" dirty="0">
              <a:effectLst/>
              <a:latin typeface="+mj-lt"/>
            </a:endParaRPr>
          </a:p>
          <a:p>
            <a:pPr lvl="1"/>
            <a:r>
              <a:rPr lang="hu-HU" dirty="0"/>
              <a:t>Felhasználók és Rendelések</a:t>
            </a:r>
            <a:r>
              <a:rPr lang="hu-HU" dirty="0">
                <a:effectLst/>
                <a:latin typeface="+mj-lt"/>
              </a:rPr>
              <a:t>:</a:t>
            </a:r>
          </a:p>
          <a:p>
            <a:pPr lvl="2"/>
            <a:r>
              <a:rPr lang="hu-HU" dirty="0">
                <a:effectLst/>
                <a:latin typeface="+mj-lt"/>
              </a:rPr>
              <a:t>Egy vásárló több rendelést adhat le (1:N kapcsolat).</a:t>
            </a:r>
          </a:p>
          <a:p>
            <a:pPr lvl="2"/>
            <a:r>
              <a:rPr lang="hu-HU" dirty="0"/>
              <a:t>Minden rendelés </a:t>
            </a:r>
            <a:r>
              <a:rPr lang="hu-HU" b="1" dirty="0"/>
              <a:t>egy adott felhasználóhoz tartozik</a:t>
            </a:r>
            <a:r>
              <a:rPr lang="hu-HU" dirty="0"/>
              <a:t>.</a:t>
            </a:r>
            <a:endParaRPr lang="hu-HU" dirty="0">
              <a:effectLst/>
              <a:latin typeface="+mj-lt"/>
            </a:endParaRPr>
          </a:p>
          <a:p>
            <a:pPr lvl="1"/>
            <a:r>
              <a:rPr lang="hu-HU" dirty="0">
                <a:effectLst/>
                <a:latin typeface="+mj-lt"/>
              </a:rPr>
              <a:t>Termékek és Kategóriák:</a:t>
            </a:r>
          </a:p>
          <a:p>
            <a:pPr lvl="2"/>
            <a:r>
              <a:rPr lang="hu-HU" dirty="0">
                <a:effectLst/>
                <a:latin typeface="+mj-lt"/>
              </a:rPr>
              <a:t>Egy termék </a:t>
            </a:r>
            <a:r>
              <a:rPr lang="hu-HU" b="1" dirty="0">
                <a:effectLst/>
                <a:latin typeface="+mj-lt"/>
              </a:rPr>
              <a:t>egy kategóriához</a:t>
            </a:r>
            <a:r>
              <a:rPr lang="hu-HU" dirty="0">
                <a:effectLst/>
                <a:latin typeface="+mj-lt"/>
              </a:rPr>
              <a:t> tartozik (</a:t>
            </a:r>
            <a:r>
              <a:rPr lang="hu-HU" i="1" dirty="0">
                <a:effectLst/>
                <a:latin typeface="+mj-lt"/>
              </a:rPr>
              <a:t>1:N kapcsolat</a:t>
            </a:r>
            <a:r>
              <a:rPr lang="hu-HU" dirty="0">
                <a:effectLst/>
                <a:latin typeface="+mj-lt"/>
              </a:rPr>
              <a:t>)</a:t>
            </a:r>
          </a:p>
          <a:p>
            <a:pPr lvl="2"/>
            <a:r>
              <a:rPr lang="hu-HU" dirty="0"/>
              <a:t>Egy kategóriának </a:t>
            </a:r>
            <a:r>
              <a:rPr lang="hu-HU" b="1" dirty="0"/>
              <a:t>több terméke is lehet</a:t>
            </a:r>
            <a:r>
              <a:rPr lang="hu-HU" dirty="0"/>
              <a:t>.</a:t>
            </a:r>
          </a:p>
          <a:p>
            <a:pPr lvl="2"/>
            <a:endParaRPr lang="hu-HU" dirty="0">
              <a:effectLst/>
              <a:latin typeface="+mj-lt"/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5E00DEED-EFD1-4393-92AD-0FF209733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5616" r="12776" b="8361"/>
          <a:stretch/>
        </p:blipFill>
        <p:spPr>
          <a:xfrm>
            <a:off x="6090676" y="1732449"/>
            <a:ext cx="5932575" cy="502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9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06C8-7889-40A8-988F-06834B5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pureline-divat-webshop-google-chrome-2025-02-19-11-33-12_uMqNEK8r">
            <a:hlinkClick r:id="" action="ppaction://media"/>
            <a:extLst>
              <a:ext uri="{FF2B5EF4-FFF2-40B4-BE49-F238E27FC236}">
                <a16:creationId xmlns:a16="http://schemas.microsoft.com/office/drawing/2014/main" id="{0F452BDE-6C71-4FF1-AE8C-D4E8626907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52"/>
                </p14:media>
              </p:ext>
            </p:extLst>
          </p:nvPr>
        </p:nvPicPr>
        <p:blipFill rotWithShape="1">
          <a:blip r:embed="rId4"/>
          <a:srcRect t="25679" b="23292"/>
          <a:stretch/>
        </p:blipFill>
        <p:spPr>
          <a:xfrm>
            <a:off x="1101648" y="1580050"/>
            <a:ext cx="9978055" cy="5091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5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5F006-2CA5-4892-93D4-AF31070D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0A0CE7-3921-40E3-B237-7AB70AB2B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23" y="0"/>
            <a:ext cx="1853282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D8439E-0E78-4216-8D41-2A070574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21" y="2178436"/>
            <a:ext cx="7951416" cy="406996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15DC2F4-4165-DF99-FE13-FB2FF735A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3" y="754643"/>
            <a:ext cx="205273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Bootstrap</a:t>
            </a: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container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biztosítja, hogy az oldal tartalma középre igazított legyen.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hu-HU" altLang="hu-HU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row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egy új sort hoz létre.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.col-md-4</a:t>
            </a:r>
            <a:r>
              <a:rPr lang="hu-HU" altLang="hu-HU" sz="1400" dirty="0">
                <a:latin typeface="+mj-lt"/>
              </a:rPr>
              <a:t> 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nagyobb kijelzőkön az oszlopok a 12-ből 4 egységet foglalnak el, egy sorban </a:t>
            </a: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három egyenlő szélességű oszlop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lesz.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hu-HU" altLang="hu-H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Reszponzív működés: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Kisebb kijelzőkön az oszlopok egymás alá kerülnek.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u-HU" altLang="hu-H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721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3359</TotalTime>
  <Words>1522</Words>
  <Application>Microsoft Office PowerPoint</Application>
  <PresentationFormat>Szélesvásznú</PresentationFormat>
  <Paragraphs>174</Paragraphs>
  <Slides>20</Slides>
  <Notes>11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Calisto MT</vt:lpstr>
      <vt:lpstr>Consolas</vt:lpstr>
      <vt:lpstr>Google Sans</vt:lpstr>
      <vt:lpstr>ralewayregular</vt:lpstr>
      <vt:lpstr>Wingdings 2</vt:lpstr>
      <vt:lpstr>Pala</vt:lpstr>
      <vt:lpstr>PureLine Webshop</vt:lpstr>
      <vt:lpstr>A probléma</vt:lpstr>
      <vt:lpstr>A megoldás PureLine</vt:lpstr>
      <vt:lpstr>Webshopunk működése</vt:lpstr>
      <vt:lpstr>A PureLine megvalósítása</vt:lpstr>
      <vt:lpstr>Mappastruktúra és fájlok / Tiszta kód alkalmazása</vt:lpstr>
      <vt:lpstr>Adatbázis (MySQL)</vt:lpstr>
      <vt:lpstr>Reszponzivitás</vt:lpstr>
      <vt:lpstr>Reszponzivitás</vt:lpstr>
      <vt:lpstr>Nem elérhető részek kezelése</vt:lpstr>
      <vt:lpstr>Tesztelés</vt:lpstr>
      <vt:lpstr>Tesztpéldák</vt:lpstr>
      <vt:lpstr>Tesztpéldák</vt:lpstr>
      <vt:lpstr>Az oldalon bejelentkezés nélkül használható funkciók</vt:lpstr>
      <vt:lpstr>Az oldalon csak bejelentkezéssel elérhető funkciók</vt:lpstr>
      <vt:lpstr>Csapatmunka</vt:lpstr>
      <vt:lpstr>Gábor legfontosabb feladatai</vt:lpstr>
      <vt:lpstr>Máté legfontosabb feladatai</vt:lpstr>
      <vt:lpstr>Zoli legfontosabb feladatai</vt:lpstr>
      <vt:lpstr>Jövőbeni fejlesztési lehetőség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Gábor Kiss</cp:lastModifiedBy>
  <cp:revision>343</cp:revision>
  <dcterms:created xsi:type="dcterms:W3CDTF">2025-02-06T08:50:48Z</dcterms:created>
  <dcterms:modified xsi:type="dcterms:W3CDTF">2025-02-28T20:39:30Z</dcterms:modified>
</cp:coreProperties>
</file>